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325" r:id="rId3"/>
    <p:sldId id="326" r:id="rId4"/>
    <p:sldId id="259" r:id="rId5"/>
    <p:sldId id="327" r:id="rId6"/>
    <p:sldId id="328" r:id="rId7"/>
    <p:sldId id="330" r:id="rId8"/>
    <p:sldId id="331" r:id="rId9"/>
    <p:sldId id="329" r:id="rId10"/>
    <p:sldId id="332" r:id="rId11"/>
    <p:sldId id="333" r:id="rId12"/>
    <p:sldId id="334" r:id="rId13"/>
    <p:sldId id="335" r:id="rId14"/>
    <p:sldId id="336" r:id="rId15"/>
    <p:sldId id="338" r:id="rId16"/>
    <p:sldId id="339" r:id="rId17"/>
    <p:sldId id="340" r:id="rId18"/>
    <p:sldId id="341" r:id="rId19"/>
    <p:sldId id="343" r:id="rId20"/>
    <p:sldId id="344" r:id="rId21"/>
    <p:sldId id="342" r:id="rId22"/>
    <p:sldId id="345" r:id="rId2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6" d="100"/>
          <a:sy n="106" d="100"/>
        </p:scale>
        <p:origin x="-132"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8" name="Slide Number Placeholder 7"/>
          <p:cNvSpPr>
            <a:spLocks noGrp="1"/>
          </p:cNvSpPr>
          <p:nvPr>
            <p:ph type="sldNum" sz="quarter" idx="11"/>
          </p:nvPr>
        </p:nvSpPr>
        <p:spPr/>
        <p:txBody>
          <a:bodyPr/>
          <a:lstStyle/>
          <a:p>
            <a:fld id="{6AD022A2-6164-4CAE-BCF8-BFF723002F8F}" type="slidenum">
              <a:rPr lang="ko-KR" altLang="en-US" smtClean="0"/>
              <a:t>‹#›</a:t>
            </a:fld>
            <a:endParaRPr lang="ko-KR" altLang="en-US"/>
          </a:p>
        </p:txBody>
      </p:sp>
      <p:sp>
        <p:nvSpPr>
          <p:cNvPr id="9" name="Footer Placeholder 8"/>
          <p:cNvSpPr>
            <a:spLocks noGrp="1"/>
          </p:cNvSpPr>
          <p:nvPr>
            <p:ph type="ftr" sz="quarter" idx="12"/>
          </p:nvPr>
        </p:nvSpPr>
        <p:spPr/>
        <p:txBody>
          <a:bodyPr/>
          <a:lstStyle/>
          <a:p>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
        <p:nvSpPr>
          <p:cNvPr id="8" name="Title 7"/>
          <p:cNvSpPr>
            <a:spLocks noGrp="1"/>
          </p:cNvSpPr>
          <p:nvPr>
            <p:ph type="title"/>
          </p:nvPr>
        </p:nvSpPr>
        <p:spPr/>
        <p:txBody>
          <a:bodyPr/>
          <a:lstStyle/>
          <a:p>
            <a:r>
              <a:rPr lang="ko-KR" altLang="en-US" smtClean="0"/>
              <a:t>마스터 제목 스타일 편집</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2014-05-23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2E50649B-2B3F-4B3F-B34C-B6165FFF26D5}" type="datetimeFigureOut">
              <a:rPr lang="ko-KR" altLang="en-US" smtClean="0"/>
              <a:t>2014-05-23</a:t>
            </a:fld>
            <a:endParaRPr lang="ko-KR"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AD022A2-6164-4CAE-BCF8-BFF723002F8F}" type="slidenum">
              <a:rPr lang="ko-KR" altLang="en-US" smtClean="0"/>
              <a:t>‹#›</a:t>
            </a:fld>
            <a:endParaRPr lang="ko-KR"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embed/J2vkhY7gqQ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152718"/>
            <a:ext cx="8075240" cy="1371600"/>
          </a:xfrm>
        </p:spPr>
        <p:txBody>
          <a:bodyPr>
            <a:normAutofit/>
          </a:bodyPr>
          <a:lstStyle/>
          <a:p>
            <a:r>
              <a:rPr lang="en-US" altLang="ko-KR" dirty="0" smtClean="0"/>
              <a:t>4-4. landslide</a:t>
            </a:r>
            <a:endParaRPr lang="ko-KR" altLang="en-US" dirty="0"/>
          </a:p>
        </p:txBody>
      </p:sp>
      <p:sp>
        <p:nvSpPr>
          <p:cNvPr id="3" name="내용 개체 틀 2"/>
          <p:cNvSpPr>
            <a:spLocks noGrp="1"/>
          </p:cNvSpPr>
          <p:nvPr>
            <p:ph idx="1"/>
          </p:nvPr>
        </p:nvSpPr>
        <p:spPr/>
        <p:txBody>
          <a:bodyPr>
            <a:normAutofit fontScale="70000" lnSpcReduction="20000"/>
          </a:bodyPr>
          <a:lstStyle/>
          <a:p>
            <a:pPr latinLnBrk="0"/>
            <a:r>
              <a:rPr lang="en-US" altLang="ko-KR" sz="3200" dirty="0" smtClean="0"/>
              <a:t>4-4-1</a:t>
            </a:r>
            <a:r>
              <a:rPr lang="en-US" altLang="ko-KR" sz="3200" dirty="0" smtClean="0"/>
              <a:t>. </a:t>
            </a:r>
            <a:r>
              <a:rPr lang="en-US" altLang="ko-KR" sz="3200" dirty="0" smtClean="0"/>
              <a:t>Introduction</a:t>
            </a:r>
            <a:endParaRPr lang="en-US" altLang="ko-KR" sz="3200" dirty="0" smtClean="0"/>
          </a:p>
          <a:p>
            <a:pPr latinLnBrk="0"/>
            <a:endParaRPr lang="en-US" altLang="ko-KR" sz="3200" dirty="0" smtClean="0"/>
          </a:p>
          <a:p>
            <a:pPr marL="457200" indent="-457200" latinLnBrk="0">
              <a:buFont typeface="Arial" panose="020B0604020202020204" pitchFamily="34" charset="0"/>
              <a:buChar char="•"/>
            </a:pPr>
            <a:r>
              <a:rPr lang="en-US" sz="3200" dirty="0" smtClean="0"/>
              <a:t>Definition: Movement of mass on a slope (due to gravity)</a:t>
            </a:r>
          </a:p>
          <a:p>
            <a:pPr marL="914400" lvl="1" indent="-457200" latinLnBrk="0"/>
            <a:r>
              <a:rPr lang="en-US" sz="3200" dirty="0" smtClean="0"/>
              <a:t>Movement can be fast or slow</a:t>
            </a:r>
          </a:p>
          <a:p>
            <a:pPr marL="914400" lvl="1" indent="-457200" latinLnBrk="0"/>
            <a:r>
              <a:rPr lang="en-US" sz="3200" dirty="0" smtClean="0"/>
              <a:t>Slide, slip, fall, or creep</a:t>
            </a:r>
          </a:p>
          <a:p>
            <a:pPr marL="914400" lvl="1" indent="-457200" latinLnBrk="0"/>
            <a:r>
              <a:rPr lang="en-US" sz="3200" dirty="0" smtClean="0"/>
              <a:t>The mass can be soil, </a:t>
            </a:r>
            <a:r>
              <a:rPr lang="en-US" sz="3200" dirty="0" err="1" smtClean="0"/>
              <a:t>debries</a:t>
            </a:r>
            <a:r>
              <a:rPr lang="en-US" sz="3200" dirty="0" smtClean="0"/>
              <a:t>, rocks, and water mixtures</a:t>
            </a:r>
          </a:p>
          <a:p>
            <a:pPr marL="457200" indent="-457200" latinLnBrk="0">
              <a:buFont typeface="Arial" panose="020B0604020202020204" pitchFamily="34" charset="0"/>
              <a:buChar char="•"/>
            </a:pPr>
            <a:r>
              <a:rPr lang="en-US" sz="3200" dirty="0" smtClean="0"/>
              <a:t>July 27, 2011 landslide on the slope of </a:t>
            </a:r>
            <a:r>
              <a:rPr lang="en-US" sz="3200" dirty="0" err="1" smtClean="0"/>
              <a:t>Umyeon</a:t>
            </a:r>
            <a:r>
              <a:rPr lang="en-US" sz="3200" dirty="0" smtClean="0"/>
              <a:t> Mt., Seoul: </a:t>
            </a:r>
            <a:r>
              <a:rPr lang="en-US" sz="3200" dirty="0" smtClean="0">
                <a:hlinkClick r:id="rId2"/>
              </a:rPr>
              <a:t>http</a:t>
            </a:r>
            <a:r>
              <a:rPr lang="en-US" sz="3200" dirty="0">
                <a:hlinkClick r:id="rId2"/>
              </a:rPr>
              <a:t>://www.youtube.com/embed/J2vkhY7gqQM</a:t>
            </a:r>
            <a:endParaRPr lang="en-US" sz="3200" dirty="0" smtClean="0"/>
          </a:p>
        </p:txBody>
      </p:sp>
    </p:spTree>
    <p:extLst>
      <p:ext uri="{BB962C8B-B14F-4D97-AF65-F5344CB8AC3E}">
        <p14:creationId xmlns:p14="http://schemas.microsoft.com/office/powerpoint/2010/main" val="2153334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692696"/>
            <a:ext cx="4743450"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475656" y="5141749"/>
            <a:ext cx="6264696" cy="1384995"/>
          </a:xfrm>
          <a:prstGeom prst="rect">
            <a:avLst/>
          </a:prstGeom>
        </p:spPr>
        <p:txBody>
          <a:bodyPr wrap="square">
            <a:spAutoFit/>
          </a:bodyPr>
          <a:lstStyle/>
          <a:p>
            <a:r>
              <a:rPr lang="en-US" sz="1200" dirty="0"/>
              <a:t>Water: small amounts increase cohesion, but add too much and it causes particles to lose contact with one another reducing both friction and cohesion. </a:t>
            </a:r>
          </a:p>
          <a:p>
            <a:endParaRPr lang="en-US" sz="1200" dirty="0"/>
          </a:p>
          <a:p>
            <a:r>
              <a:rPr lang="en-US" sz="1200" dirty="0"/>
              <a:t>Angle of repose: this is the maximum angle of a stable slope as determined by the friction, cohesion, and particle </a:t>
            </a:r>
            <a:r>
              <a:rPr lang="en-US" sz="1200" dirty="0" smtClean="0"/>
              <a:t>shape</a:t>
            </a:r>
          </a:p>
          <a:p>
            <a:endParaRPr lang="en-US" sz="1200" dirty="0"/>
          </a:p>
          <a:p>
            <a:r>
              <a:rPr lang="en-US" sz="1200" dirty="0"/>
              <a:t>http://gomyclass.com/geology10/files/lecture15/html/web_data/file35contents.htm</a:t>
            </a:r>
          </a:p>
        </p:txBody>
      </p:sp>
    </p:spTree>
    <p:extLst>
      <p:ext uri="{BB962C8B-B14F-4D97-AF65-F5344CB8AC3E}">
        <p14:creationId xmlns:p14="http://schemas.microsoft.com/office/powerpoint/2010/main" val="2890908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88640"/>
            <a:ext cx="3888432" cy="5045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187624" y="5233961"/>
            <a:ext cx="6552728" cy="1569660"/>
          </a:xfrm>
          <a:prstGeom prst="rect">
            <a:avLst/>
          </a:prstGeom>
        </p:spPr>
        <p:txBody>
          <a:bodyPr wrap="square">
            <a:spAutoFit/>
          </a:bodyPr>
          <a:lstStyle/>
          <a:p>
            <a:r>
              <a:rPr lang="en-US" sz="1200" dirty="0"/>
              <a:t>Vegetation:</a:t>
            </a:r>
          </a:p>
          <a:p>
            <a:endParaRPr lang="en-US" sz="1200" dirty="0"/>
          </a:p>
          <a:p>
            <a:r>
              <a:rPr lang="en-US" sz="1200" dirty="0"/>
              <a:t>Roots penetrate regolith and tend to bind particles together as well as absorb water. They are a stabilizing force on slopes. </a:t>
            </a:r>
          </a:p>
          <a:p>
            <a:endParaRPr lang="en-US" sz="1200" dirty="0"/>
          </a:p>
          <a:p>
            <a:r>
              <a:rPr lang="en-US" sz="1200" dirty="0"/>
              <a:t>Here we see the result of vegetative loss due to fire and the resultant mass </a:t>
            </a:r>
            <a:r>
              <a:rPr lang="en-US" sz="1200" dirty="0" smtClean="0"/>
              <a:t>movement</a:t>
            </a:r>
          </a:p>
          <a:p>
            <a:endParaRPr lang="en-US" sz="1200" dirty="0"/>
          </a:p>
          <a:p>
            <a:r>
              <a:rPr lang="en-US" sz="1200" dirty="0"/>
              <a:t>http://gomyclass.com/geology10/files/lecture15/html/web_data/file38contents.htm</a:t>
            </a:r>
          </a:p>
        </p:txBody>
      </p:sp>
    </p:spTree>
    <p:extLst>
      <p:ext uri="{BB962C8B-B14F-4D97-AF65-F5344CB8AC3E}">
        <p14:creationId xmlns:p14="http://schemas.microsoft.com/office/powerpoint/2010/main" val="30111769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pPr latinLnBrk="0"/>
            <a:r>
              <a:rPr lang="en-US" altLang="ko-KR" sz="3200" dirty="0" smtClean="0"/>
              <a:t>4-4-3. Development and Landslide</a:t>
            </a:r>
          </a:p>
          <a:p>
            <a:pPr latinLnBrk="0"/>
            <a:r>
              <a:rPr lang="en-US" altLang="ko-KR" sz="2400" dirty="0" smtClean="0"/>
              <a:t>Generally, landslide more frequently occurs upon development</a:t>
            </a:r>
          </a:p>
          <a:p>
            <a:pPr latinLnBrk="0"/>
            <a:endParaRPr lang="en-US" altLang="ko-KR" sz="2400" dirty="0"/>
          </a:p>
          <a:p>
            <a:pPr marL="342900" indent="-342900" latinLnBrk="0">
              <a:buFont typeface="Arial" panose="020B0604020202020204" pitchFamily="34" charset="0"/>
              <a:buChar char="•"/>
            </a:pPr>
            <a:r>
              <a:rPr lang="en-US" altLang="ko-KR" sz="2400" dirty="0" smtClean="0"/>
              <a:t>Causes of more frequent landslide</a:t>
            </a:r>
          </a:p>
          <a:p>
            <a:pPr marL="342900" indent="-342900" latinLnBrk="0">
              <a:buFont typeface="Arial" panose="020B0604020202020204" pitchFamily="34" charset="0"/>
              <a:buChar char="•"/>
            </a:pPr>
            <a:r>
              <a:rPr lang="en-US" altLang="ko-KR" sz="2400" dirty="0" smtClean="0"/>
              <a:t>Making geologic conditions adverse</a:t>
            </a:r>
          </a:p>
          <a:p>
            <a:pPr marL="342900" indent="-342900" latinLnBrk="0">
              <a:buFont typeface="Arial" panose="020B0604020202020204" pitchFamily="34" charset="0"/>
              <a:buChar char="•"/>
            </a:pPr>
            <a:r>
              <a:rPr lang="en-US" altLang="ko-KR" sz="2400" dirty="0" smtClean="0"/>
              <a:t>Water seepage</a:t>
            </a:r>
          </a:p>
          <a:p>
            <a:pPr marL="342900" indent="-342900" latinLnBrk="0">
              <a:buFont typeface="Arial" panose="020B0604020202020204" pitchFamily="34" charset="0"/>
              <a:buChar char="•"/>
            </a:pPr>
            <a:r>
              <a:rPr lang="en-US" altLang="ko-KR" sz="2400" dirty="0" smtClean="0"/>
              <a:t>Artificial alteration (change) of the slope</a:t>
            </a:r>
          </a:p>
        </p:txBody>
      </p:sp>
    </p:spTree>
    <p:extLst>
      <p:ext uri="{BB962C8B-B14F-4D97-AF65-F5344CB8AC3E}">
        <p14:creationId xmlns:p14="http://schemas.microsoft.com/office/powerpoint/2010/main" val="686786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476672"/>
            <a:ext cx="6428633"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403648" y="5517232"/>
            <a:ext cx="6030416" cy="1015663"/>
          </a:xfrm>
          <a:prstGeom prst="rect">
            <a:avLst/>
          </a:prstGeom>
        </p:spPr>
        <p:txBody>
          <a:bodyPr wrap="square">
            <a:spAutoFit/>
          </a:bodyPr>
          <a:lstStyle/>
          <a:p>
            <a:r>
              <a:rPr lang="en-US" sz="1200" dirty="0"/>
              <a:t>Landslide caused by the rupture of a water supply pipe. Source: </a:t>
            </a:r>
            <a:r>
              <a:rPr lang="en-US" sz="1200" dirty="0" smtClean="0"/>
              <a:t>AIR</a:t>
            </a:r>
          </a:p>
          <a:p>
            <a:endParaRPr lang="en-US" sz="1200" dirty="0"/>
          </a:p>
          <a:p>
            <a:r>
              <a:rPr lang="en-US" sz="1200" dirty="0" smtClean="0"/>
              <a:t>Caused </a:t>
            </a:r>
            <a:r>
              <a:rPr lang="en-US" sz="1200" dirty="0"/>
              <a:t>by </a:t>
            </a:r>
            <a:r>
              <a:rPr lang="en-US" sz="1200" dirty="0" err="1"/>
              <a:t>Abruzzo</a:t>
            </a:r>
            <a:r>
              <a:rPr lang="en-US" sz="1200" dirty="0"/>
              <a:t> (Italy) </a:t>
            </a:r>
            <a:r>
              <a:rPr lang="en-US" sz="1200" dirty="0" smtClean="0"/>
              <a:t>Earthquake  4/23/2009 </a:t>
            </a:r>
            <a:r>
              <a:rPr lang="en-US" sz="1200" dirty="0"/>
              <a:t>3:00:00 </a:t>
            </a:r>
            <a:r>
              <a:rPr lang="en-US" sz="1200" dirty="0" smtClean="0"/>
              <a:t>PM</a:t>
            </a:r>
          </a:p>
          <a:p>
            <a:endParaRPr lang="en-US" sz="1200" dirty="0"/>
          </a:p>
          <a:p>
            <a:r>
              <a:rPr lang="en-US" sz="1200" dirty="0"/>
              <a:t>http://alert.air-worldwide.com/EventSummary.aspx?e=460&amp;tp=68&amp;c=1</a:t>
            </a:r>
          </a:p>
        </p:txBody>
      </p:sp>
    </p:spTree>
    <p:extLst>
      <p:ext uri="{BB962C8B-B14F-4D97-AF65-F5344CB8AC3E}">
        <p14:creationId xmlns:p14="http://schemas.microsoft.com/office/powerpoint/2010/main" val="3693712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764704"/>
            <a:ext cx="4105275" cy="408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835696" y="5013176"/>
            <a:ext cx="6102424" cy="1200329"/>
          </a:xfrm>
          <a:prstGeom prst="rect">
            <a:avLst/>
          </a:prstGeom>
        </p:spPr>
        <p:txBody>
          <a:bodyPr wrap="square">
            <a:spAutoFit/>
          </a:bodyPr>
          <a:lstStyle/>
          <a:p>
            <a:pPr latinLnBrk="0"/>
            <a:r>
              <a:rPr lang="en-US" sz="1200" dirty="0"/>
              <a:t>Both natural and artificial processes can alter slope. As streams (or construction) cut into a bank, slope is increased, thereby increasing the downslope forces.</a:t>
            </a:r>
          </a:p>
          <a:p>
            <a:pPr latinLnBrk="0"/>
            <a:endParaRPr lang="en-US" sz="1200" dirty="0"/>
          </a:p>
          <a:p>
            <a:pPr latinLnBrk="0"/>
            <a:r>
              <a:rPr lang="en-US" sz="1200" dirty="0"/>
              <a:t>Eventually the driving force becomes too great and failure </a:t>
            </a:r>
            <a:r>
              <a:rPr lang="en-US" sz="1200" dirty="0" smtClean="0"/>
              <a:t>occurs</a:t>
            </a:r>
          </a:p>
          <a:p>
            <a:pPr latinLnBrk="0"/>
            <a:endParaRPr lang="en-US" sz="1200" dirty="0"/>
          </a:p>
          <a:p>
            <a:pPr latinLnBrk="0"/>
            <a:r>
              <a:rPr lang="en-US" sz="1200" dirty="0"/>
              <a:t>http://gomyclass.com/geology10/files/lecture15/html/web_data/file36contents.htm</a:t>
            </a:r>
          </a:p>
        </p:txBody>
      </p:sp>
    </p:spTree>
    <p:extLst>
      <p:ext uri="{BB962C8B-B14F-4D97-AF65-F5344CB8AC3E}">
        <p14:creationId xmlns:p14="http://schemas.microsoft.com/office/powerpoint/2010/main" val="2518060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pPr latinLnBrk="0"/>
            <a:r>
              <a:rPr lang="en-US" altLang="ko-KR" sz="3200" dirty="0" smtClean="0"/>
              <a:t>4-4-4. Recognition &amp; Protection</a:t>
            </a:r>
          </a:p>
          <a:p>
            <a:pPr latinLnBrk="0"/>
            <a:endParaRPr lang="en-US" altLang="ko-KR" sz="2400" dirty="0" smtClean="0"/>
          </a:p>
          <a:p>
            <a:pPr marL="342900" indent="-342900" latinLnBrk="0">
              <a:buFont typeface="Arial" panose="020B0604020202020204" pitchFamily="34" charset="0"/>
              <a:buChar char="•"/>
            </a:pPr>
            <a:r>
              <a:rPr lang="en-US" altLang="ko-KR" sz="2400" dirty="0" smtClean="0"/>
              <a:t>Recognition of possible landslide slope from</a:t>
            </a:r>
          </a:p>
          <a:p>
            <a:pPr marL="800100" lvl="1" indent="-342900" latinLnBrk="0"/>
            <a:r>
              <a:rPr lang="en-US" altLang="ko-KR" sz="2400" dirty="0" smtClean="0"/>
              <a:t>Geological survey</a:t>
            </a:r>
          </a:p>
          <a:p>
            <a:pPr marL="800100" lvl="1" indent="-342900" latinLnBrk="0"/>
            <a:r>
              <a:rPr lang="en-US" altLang="ko-KR" sz="2400" dirty="0" smtClean="0"/>
              <a:t>Landslide history (frequency)</a:t>
            </a:r>
          </a:p>
          <a:p>
            <a:pPr marL="800100" lvl="1" indent="-342900" latinLnBrk="0"/>
            <a:r>
              <a:rPr lang="en-US" altLang="ko-KR" sz="2400" dirty="0" smtClean="0"/>
              <a:t>Slope stability map</a:t>
            </a:r>
          </a:p>
          <a:p>
            <a:pPr marL="800100" lvl="1" indent="-342900" latinLnBrk="0"/>
            <a:r>
              <a:rPr lang="en-US" altLang="ko-KR" sz="2400" dirty="0" smtClean="0"/>
              <a:t>Various signs</a:t>
            </a:r>
          </a:p>
          <a:p>
            <a:pPr marL="1485900" lvl="2" indent="-342900" latinLnBrk="0"/>
            <a:r>
              <a:rPr lang="en-US" altLang="ko-KR" sz="2200" dirty="0" smtClean="0"/>
              <a:t>Fractures on walls</a:t>
            </a:r>
          </a:p>
          <a:p>
            <a:pPr marL="1485900" lvl="2" indent="-342900" latinLnBrk="0"/>
            <a:r>
              <a:rPr lang="en-US" altLang="ko-KR" sz="2200" dirty="0" smtClean="0"/>
              <a:t>Distortion of the door (window) frames</a:t>
            </a:r>
          </a:p>
          <a:p>
            <a:pPr marL="1485900" lvl="2" indent="-342900" latinLnBrk="0"/>
            <a:r>
              <a:rPr lang="en-US" altLang="ko-KR" sz="2200" dirty="0" smtClean="0"/>
              <a:t>Out of alignment of the fence bars</a:t>
            </a:r>
          </a:p>
          <a:p>
            <a:pPr marL="1485900" lvl="2" indent="-342900" latinLnBrk="0"/>
            <a:r>
              <a:rPr lang="en-US" altLang="ko-KR" sz="2200" dirty="0" smtClean="0"/>
              <a:t>Water leakage at the basement of the slope</a:t>
            </a:r>
          </a:p>
        </p:txBody>
      </p:sp>
    </p:spTree>
    <p:extLst>
      <p:ext uri="{BB962C8B-B14F-4D97-AF65-F5344CB8AC3E}">
        <p14:creationId xmlns:p14="http://schemas.microsoft.com/office/powerpoint/2010/main" val="41649520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620688"/>
            <a:ext cx="5904656" cy="45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2123728" y="5661248"/>
            <a:ext cx="4572000" cy="646331"/>
          </a:xfrm>
          <a:prstGeom prst="rect">
            <a:avLst/>
          </a:prstGeom>
        </p:spPr>
        <p:txBody>
          <a:bodyPr>
            <a:spAutoFit/>
          </a:bodyPr>
          <a:lstStyle/>
          <a:p>
            <a:r>
              <a:rPr lang="en-US" sz="1200" dirty="0"/>
              <a:t>Slope-stability index distribution for a calibration region on </a:t>
            </a:r>
            <a:r>
              <a:rPr lang="en-US" sz="1200" dirty="0" smtClean="0"/>
              <a:t>Oahu</a:t>
            </a:r>
          </a:p>
          <a:p>
            <a:endParaRPr lang="en-US" sz="1200" dirty="0"/>
          </a:p>
          <a:p>
            <a:r>
              <a:rPr lang="en-US" sz="1200" dirty="0"/>
              <a:t>http://www.soest.hawaii.edu/GG/FACULTY/aly/slide.html</a:t>
            </a:r>
          </a:p>
        </p:txBody>
      </p:sp>
    </p:spTree>
    <p:extLst>
      <p:ext uri="{BB962C8B-B14F-4D97-AF65-F5344CB8AC3E}">
        <p14:creationId xmlns:p14="http://schemas.microsoft.com/office/powerpoint/2010/main" val="616903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620688"/>
            <a:ext cx="3333750" cy="446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317176" y="5589240"/>
            <a:ext cx="5855223" cy="830997"/>
          </a:xfrm>
          <a:prstGeom prst="rect">
            <a:avLst/>
          </a:prstGeom>
          <a:noFill/>
        </p:spPr>
        <p:txBody>
          <a:bodyPr wrap="square" rtlCol="0">
            <a:spAutoFit/>
          </a:bodyPr>
          <a:lstStyle/>
          <a:p>
            <a:r>
              <a:rPr lang="en-US" sz="1200" dirty="0" smtClean="0"/>
              <a:t>Fracture on the bottom floor of a building at the event of landscape in 2007. Maine, USA.</a:t>
            </a:r>
          </a:p>
          <a:p>
            <a:endParaRPr lang="en-US" sz="1200" dirty="0"/>
          </a:p>
          <a:p>
            <a:r>
              <a:rPr lang="en-US" sz="1200" dirty="0"/>
              <a:t>http://www.maine.gov/doc/nrimc/mgs/explore/hazards/landslide/facts/nov07.htm</a:t>
            </a:r>
          </a:p>
        </p:txBody>
      </p:sp>
    </p:spTree>
    <p:extLst>
      <p:ext uri="{BB962C8B-B14F-4D97-AF65-F5344CB8AC3E}">
        <p14:creationId xmlns:p14="http://schemas.microsoft.com/office/powerpoint/2010/main" val="1345782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764704"/>
            <a:ext cx="6559666"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331640" y="5301208"/>
            <a:ext cx="7128792" cy="276999"/>
          </a:xfrm>
          <a:prstGeom prst="rect">
            <a:avLst/>
          </a:prstGeom>
        </p:spPr>
        <p:txBody>
          <a:bodyPr wrap="square">
            <a:spAutoFit/>
          </a:bodyPr>
          <a:lstStyle/>
          <a:p>
            <a:r>
              <a:rPr lang="en-US" sz="1200" dirty="0"/>
              <a:t>http://www.wjgl.com/sites/default/files/imagecache/photo/photos/sand_and_water_slope_instability.jpg</a:t>
            </a:r>
          </a:p>
        </p:txBody>
      </p:sp>
    </p:spTree>
    <p:extLst>
      <p:ext uri="{BB962C8B-B14F-4D97-AF65-F5344CB8AC3E}">
        <p14:creationId xmlns:p14="http://schemas.microsoft.com/office/powerpoint/2010/main" val="31754980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pPr marL="342900" indent="-342900" latinLnBrk="0">
              <a:buFont typeface="Arial" panose="020B0604020202020204" pitchFamily="34" charset="0"/>
              <a:buChar char="•"/>
            </a:pPr>
            <a:r>
              <a:rPr lang="en-US" altLang="ko-KR" sz="2400" dirty="0" smtClean="0"/>
              <a:t>Reducing the risk by</a:t>
            </a:r>
          </a:p>
          <a:p>
            <a:pPr marL="800100" lvl="1" indent="-342900" latinLnBrk="0"/>
            <a:r>
              <a:rPr lang="en-US" altLang="ko-KR" sz="2400" dirty="0" smtClean="0"/>
              <a:t>Drainage improvement</a:t>
            </a:r>
          </a:p>
          <a:p>
            <a:pPr marL="800100" lvl="1" indent="-342900" latinLnBrk="0"/>
            <a:r>
              <a:rPr lang="en-US" altLang="ko-KR" sz="2400" dirty="0" smtClean="0"/>
              <a:t>Decreasing slope angle</a:t>
            </a:r>
          </a:p>
          <a:p>
            <a:pPr marL="800100" lvl="1" indent="-342900" latinLnBrk="0"/>
            <a:r>
              <a:rPr lang="en-US" altLang="ko-KR" sz="2400" dirty="0" smtClean="0"/>
              <a:t>Construction of retaining walls</a:t>
            </a:r>
          </a:p>
          <a:p>
            <a:pPr marL="800100" lvl="1" indent="-342900" latinLnBrk="0"/>
            <a:r>
              <a:rPr lang="en-US" altLang="ko-KR" sz="2400" dirty="0" smtClean="0"/>
              <a:t>Rock bolting</a:t>
            </a:r>
            <a:endParaRPr lang="en-US" altLang="ko-KR" sz="2400" dirty="0" smtClean="0"/>
          </a:p>
        </p:txBody>
      </p:sp>
    </p:spTree>
    <p:extLst>
      <p:ext uri="{BB962C8B-B14F-4D97-AF65-F5344CB8AC3E}">
        <p14:creationId xmlns:p14="http://schemas.microsoft.com/office/powerpoint/2010/main" val="2485369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76672"/>
            <a:ext cx="7276290" cy="4914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827584" y="5589240"/>
            <a:ext cx="7686720" cy="369332"/>
          </a:xfrm>
          <a:prstGeom prst="rect">
            <a:avLst/>
          </a:prstGeom>
        </p:spPr>
        <p:txBody>
          <a:bodyPr wrap="none">
            <a:spAutoFit/>
          </a:bodyPr>
          <a:lstStyle/>
          <a:p>
            <a:r>
              <a:rPr lang="en-US" dirty="0"/>
              <a:t>27 March 2014 - </a:t>
            </a:r>
            <a:r>
              <a:rPr lang="en-US" dirty="0" smtClean="0"/>
              <a:t>10:15am, </a:t>
            </a:r>
            <a:r>
              <a:rPr lang="en-US" b="1" dirty="0" err="1"/>
              <a:t>Buynaksk-Gimry</a:t>
            </a:r>
            <a:r>
              <a:rPr lang="en-US" b="1" dirty="0"/>
              <a:t> road blocked by landslide</a:t>
            </a:r>
            <a:endParaRPr lang="en-US" dirty="0"/>
          </a:p>
        </p:txBody>
      </p:sp>
      <p:sp>
        <p:nvSpPr>
          <p:cNvPr id="5" name="직사각형 4"/>
          <p:cNvSpPr/>
          <p:nvPr/>
        </p:nvSpPr>
        <p:spPr>
          <a:xfrm>
            <a:off x="864096" y="6165304"/>
            <a:ext cx="4572000" cy="276999"/>
          </a:xfrm>
          <a:prstGeom prst="rect">
            <a:avLst/>
          </a:prstGeom>
        </p:spPr>
        <p:txBody>
          <a:bodyPr>
            <a:spAutoFit/>
          </a:bodyPr>
          <a:lstStyle/>
          <a:p>
            <a:r>
              <a:rPr lang="en-US" sz="1200" dirty="0"/>
              <a:t>http://vestnikkavkaza.net/news/society/53205.html</a:t>
            </a:r>
          </a:p>
        </p:txBody>
      </p:sp>
    </p:spTree>
    <p:extLst>
      <p:ext uri="{BB962C8B-B14F-4D97-AF65-F5344CB8AC3E}">
        <p14:creationId xmlns:p14="http://schemas.microsoft.com/office/powerpoint/2010/main" val="13526328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1238" y="1714500"/>
            <a:ext cx="4581525"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1259632" y="5517232"/>
            <a:ext cx="7488832" cy="276999"/>
          </a:xfrm>
          <a:prstGeom prst="rect">
            <a:avLst/>
          </a:prstGeom>
        </p:spPr>
        <p:txBody>
          <a:bodyPr wrap="square">
            <a:spAutoFit/>
          </a:bodyPr>
          <a:lstStyle/>
          <a:p>
            <a:r>
              <a:rPr lang="en-US" sz="1200" dirty="0"/>
              <a:t>http://www.rawell.co.uk/landscaping_solutions_product_applications/stabilisation_of_cover_soil.php</a:t>
            </a:r>
          </a:p>
        </p:txBody>
      </p:sp>
    </p:spTree>
    <p:extLst>
      <p:ext uri="{BB962C8B-B14F-4D97-AF65-F5344CB8AC3E}">
        <p14:creationId xmlns:p14="http://schemas.microsoft.com/office/powerpoint/2010/main" val="2507501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836712"/>
            <a:ext cx="6076225" cy="4504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직사각형 5"/>
          <p:cNvSpPr/>
          <p:nvPr/>
        </p:nvSpPr>
        <p:spPr>
          <a:xfrm>
            <a:off x="827584" y="5805264"/>
            <a:ext cx="8424936" cy="276999"/>
          </a:xfrm>
          <a:prstGeom prst="rect">
            <a:avLst/>
          </a:prstGeom>
        </p:spPr>
        <p:txBody>
          <a:bodyPr wrap="square">
            <a:spAutoFit/>
          </a:bodyPr>
          <a:lstStyle/>
          <a:p>
            <a:r>
              <a:rPr lang="en-US" sz="1200" dirty="0"/>
              <a:t>http://www.evansvillebasementrepair.com/foundation-repair/foundation-problems/collapsing-retaining-wall.html</a:t>
            </a:r>
          </a:p>
        </p:txBody>
      </p:sp>
    </p:spTree>
    <p:extLst>
      <p:ext uri="{BB962C8B-B14F-4D97-AF65-F5344CB8AC3E}">
        <p14:creationId xmlns:p14="http://schemas.microsoft.com/office/powerpoint/2010/main" val="23064156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37320"/>
            <a:ext cx="5725329" cy="3742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728407" y="5157192"/>
            <a:ext cx="2470356" cy="276999"/>
          </a:xfrm>
          <a:prstGeom prst="rect">
            <a:avLst/>
          </a:prstGeom>
        </p:spPr>
        <p:txBody>
          <a:bodyPr wrap="none">
            <a:spAutoFit/>
          </a:bodyPr>
          <a:lstStyle/>
          <a:p>
            <a:r>
              <a:rPr lang="en-US" sz="1200" dirty="0"/>
              <a:t>http://westernhps.com/gallery.htm</a:t>
            </a:r>
          </a:p>
        </p:txBody>
      </p:sp>
    </p:spTree>
    <p:extLst>
      <p:ext uri="{BB962C8B-B14F-4D97-AF65-F5344CB8AC3E}">
        <p14:creationId xmlns:p14="http://schemas.microsoft.com/office/powerpoint/2010/main" val="2924008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52736"/>
            <a:ext cx="6501693"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080462" y="6021288"/>
            <a:ext cx="4572000" cy="276999"/>
          </a:xfrm>
          <a:prstGeom prst="rect">
            <a:avLst/>
          </a:prstGeom>
        </p:spPr>
        <p:txBody>
          <a:bodyPr>
            <a:spAutoFit/>
          </a:bodyPr>
          <a:lstStyle/>
          <a:p>
            <a:r>
              <a:rPr lang="en-US" sz="1200" dirty="0"/>
              <a:t>http://www.idahogeology.org/DrawOnePage.asp?PageID=83</a:t>
            </a:r>
          </a:p>
        </p:txBody>
      </p:sp>
    </p:spTree>
    <p:extLst>
      <p:ext uri="{BB962C8B-B14F-4D97-AF65-F5344CB8AC3E}">
        <p14:creationId xmlns:p14="http://schemas.microsoft.com/office/powerpoint/2010/main" val="2809353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fontScale="92500"/>
          </a:bodyPr>
          <a:lstStyle/>
          <a:p>
            <a:pPr latinLnBrk="0"/>
            <a:r>
              <a:rPr lang="en-US" altLang="ko-KR" sz="3200" dirty="0" smtClean="0"/>
              <a:t>4-4-2. Types of Landslides</a:t>
            </a:r>
          </a:p>
          <a:p>
            <a:pPr marL="457200" indent="-457200" latinLnBrk="0">
              <a:buFont typeface="Arial" panose="020B0604020202020204" pitchFamily="34" charset="0"/>
              <a:buChar char="•"/>
            </a:pPr>
            <a:r>
              <a:rPr lang="en-US" altLang="ko-KR" dirty="0" smtClean="0"/>
              <a:t>Slides: </a:t>
            </a:r>
            <a:r>
              <a:rPr lang="en-US" b="0" dirty="0" smtClean="0"/>
              <a:t>Blocks </a:t>
            </a:r>
            <a:r>
              <a:rPr lang="en-US" b="0" dirty="0"/>
              <a:t>of material moving on well-defined shear </a:t>
            </a:r>
            <a:r>
              <a:rPr lang="en-US" b="0" dirty="0" smtClean="0"/>
              <a:t>planes</a:t>
            </a:r>
          </a:p>
          <a:p>
            <a:pPr marL="914400" lvl="1" indent="-457200" latinLnBrk="0"/>
            <a:r>
              <a:rPr lang="en-US" b="1" dirty="0" smtClean="0"/>
              <a:t>Rotational slides</a:t>
            </a:r>
            <a:r>
              <a:rPr lang="en-US" dirty="0" smtClean="0"/>
              <a:t>: Moving </a:t>
            </a:r>
            <a:r>
              <a:rPr lang="en-US" dirty="0"/>
              <a:t>along a concave </a:t>
            </a:r>
            <a:r>
              <a:rPr lang="en-US" dirty="0" smtClean="0"/>
              <a:t>surface</a:t>
            </a:r>
          </a:p>
          <a:p>
            <a:pPr marL="914400" lvl="1" indent="-457200" latinLnBrk="0"/>
            <a:r>
              <a:rPr lang="en-US" b="1" dirty="0" smtClean="0"/>
              <a:t>Translational slides:</a:t>
            </a:r>
            <a:r>
              <a:rPr lang="en-US" dirty="0" smtClean="0"/>
              <a:t> Moving </a:t>
            </a:r>
            <a:r>
              <a:rPr lang="en-US" dirty="0"/>
              <a:t>parallel to the ground surface</a:t>
            </a:r>
            <a:endParaRPr lang="en-US" altLang="ko-KR" dirty="0" smtClean="0"/>
          </a:p>
          <a:p>
            <a:pPr marL="457200" indent="-457200" latinLnBrk="0">
              <a:buFont typeface="Arial" panose="020B0604020202020204" pitchFamily="34" charset="0"/>
              <a:buChar char="•"/>
            </a:pPr>
            <a:r>
              <a:rPr lang="en-US" dirty="0" smtClean="0"/>
              <a:t>Falls: </a:t>
            </a:r>
            <a:r>
              <a:rPr lang="en-US" b="0" dirty="0" smtClean="0"/>
              <a:t>Sudden </a:t>
            </a:r>
            <a:r>
              <a:rPr lang="en-US" b="0" dirty="0"/>
              <a:t>release of rocks or soils dropping freely through the air with little contact with other surfaces until </a:t>
            </a:r>
            <a:r>
              <a:rPr lang="en-US" b="0" dirty="0" smtClean="0"/>
              <a:t>impact</a:t>
            </a:r>
          </a:p>
          <a:p>
            <a:pPr marL="457200" indent="-457200" latinLnBrk="0">
              <a:buFont typeface="Arial" panose="020B0604020202020204" pitchFamily="34" charset="0"/>
              <a:buChar char="•"/>
            </a:pPr>
            <a:r>
              <a:rPr lang="en-US" dirty="0" smtClean="0"/>
              <a:t>Topples: </a:t>
            </a:r>
            <a:r>
              <a:rPr lang="en-US" b="0" dirty="0"/>
              <a:t>S</a:t>
            </a:r>
            <a:r>
              <a:rPr lang="en-US" b="0" dirty="0" smtClean="0"/>
              <a:t>imilar </a:t>
            </a:r>
            <a:r>
              <a:rPr lang="en-US" b="0" dirty="0"/>
              <a:t>to falls except that the initial movement involves a forward rotation of the </a:t>
            </a:r>
            <a:r>
              <a:rPr lang="en-US" b="0" dirty="0" smtClean="0"/>
              <a:t>mass</a:t>
            </a:r>
          </a:p>
          <a:p>
            <a:pPr marL="457200" indent="-457200" latinLnBrk="0">
              <a:buFont typeface="Arial" panose="020B0604020202020204" pitchFamily="34" charset="0"/>
              <a:buChar char="•"/>
            </a:pPr>
            <a:r>
              <a:rPr lang="en-US" dirty="0" smtClean="0"/>
              <a:t>Flows: </a:t>
            </a:r>
            <a:r>
              <a:rPr lang="en-US" b="0" dirty="0" smtClean="0"/>
              <a:t>Moving </a:t>
            </a:r>
            <a:r>
              <a:rPr lang="en-US" b="0" dirty="0"/>
              <a:t>entirely by shearing within the transported mass and act like viscous </a:t>
            </a:r>
            <a:r>
              <a:rPr lang="en-US" b="0" dirty="0" smtClean="0"/>
              <a:t>fluids</a:t>
            </a:r>
          </a:p>
          <a:p>
            <a:pPr marL="457200" indent="-457200" latinLnBrk="0">
              <a:buFont typeface="Arial" panose="020B0604020202020204" pitchFamily="34" charset="0"/>
              <a:buChar char="•"/>
            </a:pPr>
            <a:r>
              <a:rPr lang="en-US" dirty="0" smtClean="0"/>
              <a:t>Creep</a:t>
            </a:r>
            <a:r>
              <a:rPr lang="en-US" dirty="0"/>
              <a:t>:</a:t>
            </a:r>
            <a:r>
              <a:rPr lang="en-US" dirty="0" smtClean="0"/>
              <a:t> </a:t>
            </a:r>
            <a:r>
              <a:rPr lang="en-US" b="0" dirty="0" smtClean="0"/>
              <a:t>Almost </a:t>
            </a:r>
            <a:r>
              <a:rPr lang="en-US" b="0" dirty="0"/>
              <a:t>imperceptible movement of material down a </a:t>
            </a:r>
            <a:r>
              <a:rPr lang="en-US" b="0" dirty="0" smtClean="0"/>
              <a:t>slope</a:t>
            </a:r>
          </a:p>
          <a:p>
            <a:pPr marL="457200" indent="-457200" latinLnBrk="0">
              <a:buFont typeface="Arial" panose="020B0604020202020204" pitchFamily="34" charset="0"/>
              <a:buChar char="•"/>
            </a:pPr>
            <a:r>
              <a:rPr lang="en-US" dirty="0" smtClean="0"/>
              <a:t>Lateral spreads: </a:t>
            </a:r>
            <a:r>
              <a:rPr lang="en-US" b="0" dirty="0" smtClean="0"/>
              <a:t>Occurring when </a:t>
            </a:r>
            <a:r>
              <a:rPr lang="en-US" b="0" dirty="0"/>
              <a:t>liquefaction in underlying materials causes surface rocks or soils to move down gentle slopes</a:t>
            </a:r>
            <a:endParaRPr lang="en-US" altLang="ko-KR" b="0" dirty="0"/>
          </a:p>
        </p:txBody>
      </p:sp>
    </p:spTree>
    <p:extLst>
      <p:ext uri="{BB962C8B-B14F-4D97-AF65-F5344CB8AC3E}">
        <p14:creationId xmlns:p14="http://schemas.microsoft.com/office/powerpoint/2010/main" val="2025066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835" y="416944"/>
            <a:ext cx="5798840" cy="6409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6516216" y="4077072"/>
            <a:ext cx="2339752" cy="461665"/>
          </a:xfrm>
          <a:prstGeom prst="rect">
            <a:avLst/>
          </a:prstGeom>
        </p:spPr>
        <p:txBody>
          <a:bodyPr wrap="square">
            <a:spAutoFit/>
          </a:bodyPr>
          <a:lstStyle/>
          <a:p>
            <a:r>
              <a:rPr lang="en-US" sz="1200" dirty="0"/>
              <a:t>http://www.idahogeology.org/DrawOnePage.asp?PageID=83</a:t>
            </a:r>
          </a:p>
        </p:txBody>
      </p:sp>
    </p:spTree>
    <p:extLst>
      <p:ext uri="{BB962C8B-B14F-4D97-AF65-F5344CB8AC3E}">
        <p14:creationId xmlns:p14="http://schemas.microsoft.com/office/powerpoint/2010/main" val="2342345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48680"/>
            <a:ext cx="1700660"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581508"/>
            <a:ext cx="180975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581508"/>
            <a:ext cx="24384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752" y="3212976"/>
            <a:ext cx="4905375"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123728" y="6241926"/>
            <a:ext cx="5688632" cy="276999"/>
          </a:xfrm>
          <a:prstGeom prst="rect">
            <a:avLst/>
          </a:prstGeom>
        </p:spPr>
        <p:txBody>
          <a:bodyPr wrap="square">
            <a:spAutoFit/>
          </a:bodyPr>
          <a:lstStyle/>
          <a:p>
            <a:r>
              <a:rPr lang="en-US" sz="1200" dirty="0"/>
              <a:t>http://academic.emporia.edu/aberjame/struc_geo/primary/prim32.jpg</a:t>
            </a:r>
          </a:p>
        </p:txBody>
      </p:sp>
    </p:spTree>
    <p:extLst>
      <p:ext uri="{BB962C8B-B14F-4D97-AF65-F5344CB8AC3E}">
        <p14:creationId xmlns:p14="http://schemas.microsoft.com/office/powerpoint/2010/main" val="1840642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pPr latinLnBrk="0"/>
            <a:r>
              <a:rPr lang="en-US" altLang="ko-KR" sz="3200" dirty="0" smtClean="0"/>
              <a:t>4-4-3. Slope Stability</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348880"/>
            <a:ext cx="3552579"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0"/>
            <a:ext cx="33147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1761937"/>
            <a:ext cx="3467100" cy="466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5037584" y="6290686"/>
            <a:ext cx="3777213" cy="461665"/>
          </a:xfrm>
          <a:prstGeom prst="rect">
            <a:avLst/>
          </a:prstGeom>
        </p:spPr>
        <p:txBody>
          <a:bodyPr wrap="square">
            <a:spAutoFit/>
          </a:bodyPr>
          <a:lstStyle/>
          <a:p>
            <a:r>
              <a:rPr lang="en-US" sz="1200" dirty="0"/>
              <a:t>http://www.fao.org/docrep/006/T0099E/T0099e01.htm</a:t>
            </a:r>
          </a:p>
        </p:txBody>
      </p:sp>
    </p:spTree>
    <p:extLst>
      <p:ext uri="{BB962C8B-B14F-4D97-AF65-F5344CB8AC3E}">
        <p14:creationId xmlns:p14="http://schemas.microsoft.com/office/powerpoint/2010/main" val="3469689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pPr marL="457200" indent="-457200" latinLnBrk="0">
              <a:buFont typeface="Arial" panose="020B0604020202020204" pitchFamily="34" charset="0"/>
              <a:buChar char="•"/>
            </a:pPr>
            <a:r>
              <a:rPr lang="en-US" altLang="ko-KR" sz="3200" dirty="0" smtClean="0"/>
              <a:t>Factors affecting slope stability</a:t>
            </a:r>
          </a:p>
          <a:p>
            <a:pPr marL="914400" lvl="1" indent="-457200" latinLnBrk="0"/>
            <a:r>
              <a:rPr lang="en-US" altLang="ko-KR" sz="2800" dirty="0" smtClean="0"/>
              <a:t>(Geological) structure, esp. joints, foliations, bedding and other layered structures</a:t>
            </a:r>
          </a:p>
          <a:p>
            <a:pPr marL="914400" lvl="1" indent="-457200" latinLnBrk="0"/>
            <a:r>
              <a:rPr lang="en-US" altLang="ko-KR" sz="2800" dirty="0" smtClean="0"/>
              <a:t>Mass on the slope</a:t>
            </a:r>
          </a:p>
          <a:p>
            <a:pPr marL="914400" lvl="1" indent="-457200" latinLnBrk="0"/>
            <a:r>
              <a:rPr lang="en-US" altLang="ko-KR" sz="2800" dirty="0" smtClean="0"/>
              <a:t>Types of the mass</a:t>
            </a:r>
          </a:p>
          <a:p>
            <a:pPr marL="914400" lvl="1" indent="-457200" latinLnBrk="0"/>
            <a:r>
              <a:rPr lang="en-US" altLang="ko-KR" sz="2800" dirty="0" smtClean="0"/>
              <a:t>Water</a:t>
            </a:r>
          </a:p>
          <a:p>
            <a:pPr marL="914400" lvl="1" indent="-457200" latinLnBrk="0"/>
            <a:r>
              <a:rPr lang="en-US" altLang="ko-KR" sz="2800" dirty="0" smtClean="0"/>
              <a:t>Climate (esp. T. and pptn.)</a:t>
            </a:r>
          </a:p>
          <a:p>
            <a:pPr marL="914400" lvl="1" indent="-457200" latinLnBrk="0"/>
            <a:r>
              <a:rPr lang="en-US" altLang="ko-KR" sz="2800" dirty="0" smtClean="0"/>
              <a:t>Plantation</a:t>
            </a:r>
          </a:p>
          <a:p>
            <a:pPr marL="914400" lvl="1" indent="-457200" latinLnBrk="0"/>
            <a:r>
              <a:rPr lang="en-US" altLang="ko-KR" sz="2800" dirty="0" smtClean="0"/>
              <a:t>Time</a:t>
            </a:r>
          </a:p>
          <a:p>
            <a:pPr marL="914400" lvl="1" indent="-457200" latinLnBrk="0"/>
            <a:endParaRPr lang="en-US" altLang="ko-KR" sz="3200" dirty="0" smtClean="0"/>
          </a:p>
        </p:txBody>
      </p:sp>
    </p:spTree>
    <p:extLst>
      <p:ext uri="{BB962C8B-B14F-4D97-AF65-F5344CB8AC3E}">
        <p14:creationId xmlns:p14="http://schemas.microsoft.com/office/powerpoint/2010/main" val="3539184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234" y="860519"/>
            <a:ext cx="6286500" cy="339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432234" y="4388911"/>
            <a:ext cx="6286500" cy="1200329"/>
          </a:xfrm>
          <a:prstGeom prst="rect">
            <a:avLst/>
          </a:prstGeom>
        </p:spPr>
        <p:txBody>
          <a:bodyPr wrap="square">
            <a:spAutoFit/>
          </a:bodyPr>
          <a:lstStyle/>
          <a:p>
            <a:r>
              <a:rPr lang="en-US" sz="1200" dirty="0"/>
              <a:t>Joints, faults, bedding planes, or any planar feature that interrupts cohesion is a risk for slope instability. Water will preferentially travel down such features, weakening them by reducing resisting forces and by weathering the minerals therein. Chemical and physical weathering play roles in slope destabilization</a:t>
            </a:r>
            <a:r>
              <a:rPr lang="en-US" sz="1200" dirty="0" smtClean="0"/>
              <a:t>.</a:t>
            </a:r>
          </a:p>
          <a:p>
            <a:endParaRPr lang="en-US" sz="1200" dirty="0"/>
          </a:p>
          <a:p>
            <a:r>
              <a:rPr lang="en-US" sz="1200" dirty="0"/>
              <a:t>http://gomyclass.com/geology10/files/lecture15/html/web_data/file37contents.htm</a:t>
            </a:r>
          </a:p>
        </p:txBody>
      </p:sp>
    </p:spTree>
    <p:extLst>
      <p:ext uri="{BB962C8B-B14F-4D97-AF65-F5344CB8AC3E}">
        <p14:creationId xmlns:p14="http://schemas.microsoft.com/office/powerpoint/2010/main" val="40192730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1217</TotalTime>
  <Words>613</Words>
  <Application>Microsoft Office PowerPoint</Application>
  <PresentationFormat>화면 슬라이드 쇼(4:3)</PresentationFormat>
  <Paragraphs>90</Paragraphs>
  <Slides>22</Slides>
  <Notes>0</Notes>
  <HiddenSlides>0</HiddenSlides>
  <MMClips>0</MMClips>
  <ScaleCrop>false</ScaleCrop>
  <HeadingPairs>
    <vt:vector size="4" baseType="variant">
      <vt:variant>
        <vt:lpstr>테마</vt:lpstr>
      </vt:variant>
      <vt:variant>
        <vt:i4>1</vt:i4>
      </vt:variant>
      <vt:variant>
        <vt:lpstr>슬라이드 제목</vt:lpstr>
      </vt:variant>
      <vt:variant>
        <vt:i4>22</vt:i4>
      </vt:variant>
    </vt:vector>
  </HeadingPairs>
  <TitlesOfParts>
    <vt:vector size="23" baseType="lpstr">
      <vt:lpstr>필수</vt:lpstr>
      <vt:lpstr>4-4. landslide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지구의 선물, 그 빛과 그림자 제 1장 행성 지구</dc:title>
  <dc:creator>jyy</dc:creator>
  <cp:lastModifiedBy>jyy</cp:lastModifiedBy>
  <cp:revision>90</cp:revision>
  <dcterms:created xsi:type="dcterms:W3CDTF">2013-09-03T00:41:18Z</dcterms:created>
  <dcterms:modified xsi:type="dcterms:W3CDTF">2014-05-23T05:12:48Z</dcterms:modified>
</cp:coreProperties>
</file>